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4" r:id="rId10"/>
    <p:sldId id="285" r:id="rId11"/>
    <p:sldId id="265" r:id="rId12"/>
    <p:sldId id="289" r:id="rId13"/>
    <p:sldId id="288" r:id="rId14"/>
    <p:sldId id="266" r:id="rId15"/>
    <p:sldId id="278" r:id="rId16"/>
    <p:sldId id="267" r:id="rId17"/>
    <p:sldId id="286" r:id="rId18"/>
    <p:sldId id="273" r:id="rId19"/>
    <p:sldId id="287" r:id="rId20"/>
    <p:sldId id="269" r:id="rId21"/>
    <p:sldId id="270" r:id="rId22"/>
    <p:sldId id="272" r:id="rId23"/>
    <p:sldId id="274" r:id="rId24"/>
    <p:sldId id="279" r:id="rId25"/>
    <p:sldId id="290" r:id="rId26"/>
    <p:sldId id="268" r:id="rId27"/>
    <p:sldId id="271" r:id="rId28"/>
    <p:sldId id="275" r:id="rId29"/>
    <p:sldId id="276" r:id="rId30"/>
    <p:sldId id="277" r:id="rId31"/>
    <p:sldId id="280" r:id="rId32"/>
    <p:sldId id="283" r:id="rId33"/>
    <p:sldId id="282" r:id="rId34"/>
    <p:sldId id="291" r:id="rId35"/>
    <p:sldId id="281" r:id="rId36"/>
    <p:sldId id="284" r:id="rId3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01AAB-8DD2-4EB7-9156-16581D5225A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91DE8-0B55-4F39-B77B-F910C14B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39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medbooks.com/ucct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UPPER CAPE COD REGIONAL TECHNICAL SCHOOL </a:t>
            </a:r>
            <a:br>
              <a:rPr lang="en-US" dirty="0" smtClean="0"/>
            </a:br>
            <a:r>
              <a:rPr lang="en-US" dirty="0" smtClean="0"/>
              <a:t>PRACTICAL NURSE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ORIENTATION </a:t>
            </a:r>
          </a:p>
          <a:p>
            <a:r>
              <a:rPr lang="en-US" dirty="0" smtClean="0"/>
              <a:t>June 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err="1" smtClean="0"/>
              <a:t>Quanti</a:t>
            </a:r>
            <a:r>
              <a:rPr lang="en-US" sz="2800" dirty="0" err="1" smtClean="0"/>
              <a:t>sal</a:t>
            </a:r>
            <a:r>
              <a:rPr lang="en-US" sz="2800" dirty="0" smtClean="0"/>
              <a:t>™</a:t>
            </a:r>
          </a:p>
          <a:p>
            <a:pPr lvl="1"/>
            <a:r>
              <a:rPr lang="en-US" sz="2800" dirty="0" smtClean="0"/>
              <a:t>Oral fluid (saliva) drug screen</a:t>
            </a:r>
          </a:p>
          <a:p>
            <a:pPr lvl="1"/>
            <a:r>
              <a:rPr lang="en-US" sz="2800" dirty="0" smtClean="0"/>
              <a:t>Test dates to be announced</a:t>
            </a:r>
          </a:p>
          <a:p>
            <a:pPr lvl="1"/>
            <a:r>
              <a:rPr lang="en-US" sz="2800" dirty="0" smtClean="0"/>
              <a:t>Substances of abuse (including, but not limited to: opioids, amphetamines, benzodiazepines), and alcohol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SCREENING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59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Details of Program expectations</a:t>
            </a:r>
          </a:p>
          <a:p>
            <a:r>
              <a:rPr lang="en-US" sz="3200" dirty="0" smtClean="0"/>
              <a:t>Policies</a:t>
            </a:r>
          </a:p>
          <a:p>
            <a:r>
              <a:rPr lang="en-US" sz="3200" dirty="0" smtClean="0"/>
              <a:t>Procedures</a:t>
            </a:r>
          </a:p>
          <a:p>
            <a:r>
              <a:rPr lang="en-US" sz="3200" dirty="0" smtClean="0"/>
              <a:t>Subject to revision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WITHDRAWAL OF ADMISSION</a:t>
            </a:r>
          </a:p>
          <a:p>
            <a:pPr lvl="1"/>
            <a:r>
              <a:rPr lang="en-US" dirty="0" smtClean="0"/>
              <a:t>Any action UCT becomes aware of related to:</a:t>
            </a:r>
          </a:p>
          <a:p>
            <a:pPr lvl="2"/>
            <a:r>
              <a:rPr lang="en-US" dirty="0" smtClean="0"/>
              <a:t>Criminal charge</a:t>
            </a:r>
          </a:p>
          <a:p>
            <a:pPr lvl="2"/>
            <a:r>
              <a:rPr lang="en-US" dirty="0" smtClean="0"/>
              <a:t>Arrest</a:t>
            </a:r>
          </a:p>
          <a:p>
            <a:pPr lvl="2"/>
            <a:r>
              <a:rPr lang="en-US" dirty="0" smtClean="0"/>
              <a:t>Pre-trial proceedings</a:t>
            </a:r>
          </a:p>
          <a:p>
            <a:pPr lvl="2"/>
            <a:r>
              <a:rPr lang="en-US" dirty="0" smtClean="0"/>
              <a:t>Sentencing</a:t>
            </a:r>
          </a:p>
          <a:p>
            <a:pPr lvl="2"/>
            <a:r>
              <a:rPr lang="en-US" dirty="0" smtClean="0"/>
              <a:t>Incarceration</a:t>
            </a:r>
          </a:p>
          <a:p>
            <a:pPr lvl="2"/>
            <a:r>
              <a:rPr lang="en-US" dirty="0" err="1" smtClean="0"/>
              <a:t>Rehabliltion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2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/>
          <a:lstStyle/>
          <a:p>
            <a:r>
              <a:rPr lang="en-US" dirty="0" smtClean="0"/>
              <a:t>Student’s Rights and Responsibilities</a:t>
            </a:r>
          </a:p>
          <a:p>
            <a:pPr lvl="1"/>
            <a:r>
              <a:rPr lang="en-US" sz="2400" dirty="0" smtClean="0"/>
              <a:t>Respectful manner at all times</a:t>
            </a:r>
          </a:p>
          <a:p>
            <a:pPr lvl="1"/>
            <a:r>
              <a:rPr lang="en-US" sz="2400" dirty="0" smtClean="0"/>
              <a:t>Awareness of others</a:t>
            </a:r>
          </a:p>
          <a:p>
            <a:r>
              <a:rPr lang="en-US" dirty="0" smtClean="0"/>
              <a:t>Student is responsible for</a:t>
            </a:r>
          </a:p>
          <a:p>
            <a:pPr lvl="1"/>
            <a:r>
              <a:rPr lang="en-US" sz="2400" dirty="0" smtClean="0"/>
              <a:t>Keeping records of exam scores to monitor </a:t>
            </a:r>
            <a:r>
              <a:rPr lang="en-US" sz="2400" dirty="0" err="1" smtClean="0"/>
              <a:t>staus</a:t>
            </a:r>
            <a:endParaRPr lang="en-US" sz="2400" dirty="0" smtClean="0"/>
          </a:p>
          <a:p>
            <a:pPr lvl="1"/>
            <a:r>
              <a:rPr lang="en-US" sz="2400" dirty="0" smtClean="0"/>
              <a:t>Assignment due dates – do not expect reminders</a:t>
            </a:r>
          </a:p>
          <a:p>
            <a:r>
              <a:rPr lang="en-US" dirty="0" smtClean="0"/>
              <a:t>Syllabus, Implementation Guide, Calendar, &amp; other tools to achieve expectations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4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Tuition Refund </a:t>
            </a:r>
          </a:p>
          <a:p>
            <a:r>
              <a:rPr lang="en-US" sz="2800" dirty="0" smtClean="0"/>
              <a:t>Satisfactory Academic Progress </a:t>
            </a:r>
          </a:p>
          <a:p>
            <a:pPr lvl="1"/>
            <a:r>
              <a:rPr lang="en-US" sz="2800" dirty="0" smtClean="0"/>
              <a:t>75% or better in each course </a:t>
            </a:r>
            <a:r>
              <a:rPr lang="en-US" sz="2800" b="1" dirty="0" smtClean="0"/>
              <a:t>and</a:t>
            </a:r>
            <a:endParaRPr lang="en-US" sz="2800" dirty="0" smtClean="0"/>
          </a:p>
          <a:p>
            <a:pPr lvl="1"/>
            <a:r>
              <a:rPr lang="en-US" sz="2800" dirty="0" smtClean="0"/>
              <a:t>“Pass” the clinical component</a:t>
            </a:r>
          </a:p>
          <a:p>
            <a:pPr lvl="1"/>
            <a:r>
              <a:rPr lang="en-US" sz="2800" dirty="0" smtClean="0"/>
              <a:t>1,114 clock hours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90933" cy="34506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Transfer credit for non-clinical courses</a:t>
            </a:r>
          </a:p>
          <a:p>
            <a:pPr lvl="1"/>
            <a:r>
              <a:rPr lang="en-US" sz="2800" dirty="0" smtClean="0"/>
              <a:t>E-mail request to Nancy by July 31, 2017 </a:t>
            </a:r>
          </a:p>
          <a:p>
            <a:pPr lvl="1"/>
            <a:r>
              <a:rPr lang="en-US" sz="2800" dirty="0" smtClean="0"/>
              <a:t>Identify the specific course(s)</a:t>
            </a:r>
          </a:p>
          <a:p>
            <a:pPr lvl="1"/>
            <a:r>
              <a:rPr lang="en-US" sz="2800" dirty="0" smtClean="0"/>
              <a:t>Official transcript (if not already provided)</a:t>
            </a:r>
          </a:p>
          <a:p>
            <a:pPr lvl="1"/>
            <a:r>
              <a:rPr lang="en-US" sz="2800" dirty="0" smtClean="0"/>
              <a:t>Course description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Attendance </a:t>
            </a:r>
            <a:r>
              <a:rPr lang="en-US" dirty="0" smtClean="0"/>
              <a:t>	</a:t>
            </a:r>
          </a:p>
          <a:p>
            <a:pPr lvl="1"/>
            <a:r>
              <a:rPr lang="en-US" sz="2400" dirty="0" smtClean="0"/>
              <a:t>Absences are not excused for any reason</a:t>
            </a:r>
          </a:p>
          <a:p>
            <a:pPr lvl="1"/>
            <a:r>
              <a:rPr lang="en-US" sz="2400" dirty="0" smtClean="0"/>
              <a:t>Extenuating Circumstances </a:t>
            </a:r>
          </a:p>
          <a:p>
            <a:pPr lvl="1"/>
            <a:r>
              <a:rPr lang="en-US" sz="2400" dirty="0" smtClean="0"/>
              <a:t>Excessive absenteeism = missing more than 10% of scheduled time </a:t>
            </a:r>
          </a:p>
          <a:p>
            <a:pPr lvl="1"/>
            <a:r>
              <a:rPr lang="en-US" sz="2400" dirty="0" smtClean="0"/>
              <a:t>Classroom absenteeism &gt; lowering of course grade</a:t>
            </a:r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ab absenteeism &gt; make-up ($) if eligible </a:t>
            </a:r>
          </a:p>
          <a:p>
            <a:pPr lvl="1"/>
            <a:r>
              <a:rPr lang="en-US" sz="2400" dirty="0" smtClean="0"/>
              <a:t>Clinical absenteeism &gt; NO MAKE-UP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Tardiness</a:t>
            </a:r>
          </a:p>
          <a:p>
            <a:pPr lvl="1"/>
            <a:r>
              <a:rPr lang="en-US" sz="2400" dirty="0" smtClean="0"/>
              <a:t>Facilitators reserve the right to deny a late student entry into class</a:t>
            </a:r>
          </a:p>
          <a:p>
            <a:pPr lvl="2"/>
            <a:r>
              <a:rPr lang="en-US" sz="2400" dirty="0" smtClean="0"/>
              <a:t>Late arrival will cause distraction</a:t>
            </a:r>
          </a:p>
          <a:p>
            <a:pPr lvl="2"/>
            <a:r>
              <a:rPr lang="en-US" sz="2400" dirty="0" smtClean="0"/>
              <a:t>Pattern of tardiness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3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662333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 Policy</a:t>
            </a:r>
          </a:p>
          <a:p>
            <a:pPr lvl="1"/>
            <a:r>
              <a:rPr lang="en-US" sz="2600" b="1" dirty="0" smtClean="0"/>
              <a:t>ALL Exams are administered during the first class of the day at 8:00 </a:t>
            </a:r>
            <a:r>
              <a:rPr lang="en-US" sz="2600" b="1" dirty="0" err="1" smtClean="0"/>
              <a:t>a.m</a:t>
            </a:r>
            <a:r>
              <a:rPr lang="en-US" sz="2600" b="1" dirty="0" smtClean="0"/>
              <a:t>!</a:t>
            </a:r>
          </a:p>
          <a:p>
            <a:pPr lvl="1"/>
            <a:r>
              <a:rPr lang="en-US" sz="2600" dirty="0" smtClean="0"/>
              <a:t>No late entrance after exam has started</a:t>
            </a:r>
          </a:p>
          <a:p>
            <a:pPr lvl="1"/>
            <a:r>
              <a:rPr lang="en-US" sz="2600" dirty="0" smtClean="0"/>
              <a:t>Required to take the exam at the end of the day</a:t>
            </a:r>
          </a:p>
          <a:p>
            <a:r>
              <a:rPr lang="en-US" sz="2800" dirty="0" smtClean="0"/>
              <a:t>Exam Make-up</a:t>
            </a:r>
            <a:endParaRPr lang="en-US" sz="2800" dirty="0"/>
          </a:p>
          <a:p>
            <a:pPr lvl="1"/>
            <a:r>
              <a:rPr lang="en-US" sz="2800" dirty="0"/>
              <a:t>One exam per course</a:t>
            </a:r>
          </a:p>
          <a:p>
            <a:pPr lvl="1"/>
            <a:r>
              <a:rPr lang="en-US" sz="2800" dirty="0"/>
              <a:t>Documentation of extenuating </a:t>
            </a:r>
            <a:r>
              <a:rPr lang="en-US" sz="2800" dirty="0" smtClean="0"/>
              <a:t>circumstances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Assistance</a:t>
            </a:r>
          </a:p>
          <a:p>
            <a:pPr lvl="1"/>
            <a:r>
              <a:rPr lang="en-US" sz="2400" dirty="0" smtClean="0"/>
              <a:t>Facilitators schedule 1 hour each per week, either before class (7 a.m.) or immediately following class (2:15 p.m.)</a:t>
            </a:r>
          </a:p>
          <a:p>
            <a:pPr lvl="1"/>
            <a:r>
              <a:rPr lang="en-US" sz="2400" dirty="0" smtClean="0"/>
              <a:t>Student is responsible to make themselves available to participate</a:t>
            </a:r>
          </a:p>
          <a:p>
            <a:pPr lvl="1"/>
            <a:r>
              <a:rPr lang="en-US" sz="2400" dirty="0" smtClean="0"/>
              <a:t>Self-identify need for additional assistance and schedule time with faculty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1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Mrs. Judith M. Pelletier, MSN, RN, CNE Director, Division of Nurse Education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Nancy Taddia, BS, Secretary                            [ext. 277; ntaddia@uppercapetech.org]</a:t>
            </a:r>
            <a:r>
              <a:rPr lang="en-US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/>
          <a:lstStyle/>
          <a:p>
            <a:r>
              <a:rPr lang="en-US" sz="2800" dirty="0" smtClean="0"/>
              <a:t>Assignments</a:t>
            </a:r>
          </a:p>
          <a:p>
            <a:pPr lvl="1"/>
            <a:r>
              <a:rPr lang="en-US" sz="2400" dirty="0" smtClean="0"/>
              <a:t>APA format (American Psychological Association)</a:t>
            </a:r>
          </a:p>
          <a:p>
            <a:pPr lvl="1"/>
            <a:r>
              <a:rPr lang="en-US" sz="2400" dirty="0" smtClean="0"/>
              <a:t>Format &gt; point deduction</a:t>
            </a:r>
          </a:p>
          <a:p>
            <a:pPr lvl="1"/>
            <a:r>
              <a:rPr lang="en-US" sz="2400" dirty="0" smtClean="0"/>
              <a:t>Late &gt; point deduction</a:t>
            </a:r>
          </a:p>
          <a:p>
            <a:pPr lvl="1"/>
            <a:r>
              <a:rPr lang="en-US" sz="2400" dirty="0" smtClean="0"/>
              <a:t>1 week limit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CINAHL</a:t>
            </a:r>
          </a:p>
          <a:p>
            <a:pPr lvl="1"/>
            <a:r>
              <a:rPr lang="en-US" sz="2400" dirty="0" smtClean="0"/>
              <a:t>Required resource for all assignments</a:t>
            </a:r>
            <a:endParaRPr lang="en-US" sz="2400" dirty="0"/>
          </a:p>
          <a:p>
            <a:r>
              <a:rPr lang="en-US" sz="2800" dirty="0" smtClean="0"/>
              <a:t>Shadow Health DCE </a:t>
            </a:r>
          </a:p>
          <a:p>
            <a:r>
              <a:rPr lang="en-US" sz="2800" dirty="0" smtClean="0"/>
              <a:t>Davis Edge</a:t>
            </a:r>
          </a:p>
          <a:p>
            <a:r>
              <a:rPr lang="en-US" sz="2800" dirty="0" smtClean="0"/>
              <a:t>EHR </a:t>
            </a:r>
            <a:r>
              <a:rPr lang="en-US" sz="2800" dirty="0" smtClean="0"/>
              <a:t>Tutor</a:t>
            </a:r>
          </a:p>
          <a:p>
            <a:r>
              <a:rPr lang="en-US" sz="2800" dirty="0" err="1" smtClean="0"/>
              <a:t>MedCom</a:t>
            </a:r>
            <a:r>
              <a:rPr lang="en-US" sz="2800" dirty="0" smtClean="0"/>
              <a:t> T3 Online Education</a:t>
            </a:r>
            <a:endParaRPr lang="en-US" sz="2800" dirty="0" smtClean="0"/>
          </a:p>
          <a:p>
            <a:r>
              <a:rPr lang="en-US" sz="2800" dirty="0" smtClean="0"/>
              <a:t>Medication Administration Exam</a:t>
            </a:r>
          </a:p>
          <a:p>
            <a:pPr lvl="1"/>
            <a:r>
              <a:rPr lang="en-US" sz="2400" dirty="0" smtClean="0"/>
              <a:t>After Pharmacology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efore administering medications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Progression through the Program</a:t>
            </a:r>
          </a:p>
          <a:p>
            <a:pPr lvl="1"/>
            <a:r>
              <a:rPr lang="en-US" sz="2800" dirty="0" smtClean="0"/>
              <a:t>75.00% </a:t>
            </a:r>
            <a:r>
              <a:rPr lang="en-US" sz="2800" dirty="0" smtClean="0"/>
              <a:t>is </a:t>
            </a:r>
            <a:r>
              <a:rPr lang="en-US" sz="2800" dirty="0" smtClean="0"/>
              <a:t>Passing [grades are not rounded up!]</a:t>
            </a:r>
          </a:p>
          <a:p>
            <a:pPr lvl="1"/>
            <a:r>
              <a:rPr lang="en-US" sz="2800" dirty="0" smtClean="0"/>
              <a:t>Achievement of exam average of 75.00% required*, then additional requirements are calculated to determine final course average</a:t>
            </a:r>
          </a:p>
          <a:p>
            <a:pPr marL="627063" lvl="2" indent="0">
              <a:buNone/>
            </a:pPr>
            <a:r>
              <a:rPr lang="en-US" sz="2600" dirty="0" smtClean="0"/>
              <a:t>[*unless otherwise stated in the </a:t>
            </a:r>
            <a:r>
              <a:rPr lang="en-US" sz="2600" dirty="0" err="1" smtClean="0"/>
              <a:t>syallbus</a:t>
            </a:r>
            <a:r>
              <a:rPr lang="en-US" sz="2600" dirty="0" smtClean="0"/>
              <a:t>]</a:t>
            </a:r>
            <a:endParaRPr lang="en-US" sz="2600" dirty="0" smtClean="0"/>
          </a:p>
          <a:p>
            <a:pPr lvl="1"/>
            <a:r>
              <a:rPr lang="en-US" sz="2800" dirty="0" smtClean="0"/>
              <a:t>Clinical competence</a:t>
            </a:r>
          </a:p>
          <a:p>
            <a:r>
              <a:rPr lang="en-US" sz="2800" dirty="0" smtClean="0"/>
              <a:t>Incomplete Grade</a:t>
            </a:r>
          </a:p>
          <a:p>
            <a:pPr lvl="1"/>
            <a:r>
              <a:rPr lang="en-US" sz="2800" dirty="0" smtClean="0"/>
              <a:t>2 weeks to complete course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The student who has a failing academic grade average in any course at the mid-point of the course, and/or has excessive absenteeism and/or receives an “Unsatisfactory” evaluation for a clinical skill and/or behavior as the conclusion of the first clinical rotation of PN 101 or PN 106, is on PROBATIONARY STATUS.</a:t>
            </a:r>
            <a:endParaRPr lang="en-US" sz="2800" dirty="0" smtClean="0"/>
          </a:p>
          <a:p>
            <a:pPr lvl="2"/>
            <a:r>
              <a:rPr lang="en-US" sz="2600" dirty="0" smtClean="0"/>
              <a:t>Learning </a:t>
            </a:r>
            <a:r>
              <a:rPr lang="en-US" sz="2600" dirty="0" smtClean="0"/>
              <a:t>plan &gt; STUDENT</a:t>
            </a:r>
            <a:endParaRPr lang="en-US" sz="2600" dirty="0" smtClean="0"/>
          </a:p>
          <a:p>
            <a:pPr lvl="2"/>
            <a:r>
              <a:rPr lang="en-US" sz="2600" dirty="0" smtClean="0"/>
              <a:t>Loss of Financial </a:t>
            </a:r>
            <a:r>
              <a:rPr lang="en-US" sz="2600" dirty="0" smtClean="0"/>
              <a:t>Aid may occur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419600"/>
          </a:xfrm>
        </p:spPr>
        <p:txBody>
          <a:bodyPr>
            <a:normAutofit/>
          </a:bodyPr>
          <a:lstStyle/>
          <a:p>
            <a:r>
              <a:rPr lang="en-US" sz="2800" dirty="0"/>
              <a:t>Electronic </a:t>
            </a:r>
            <a:r>
              <a:rPr lang="en-US" sz="2800" dirty="0" smtClean="0"/>
              <a:t>Devices</a:t>
            </a:r>
            <a:endParaRPr lang="en-US" sz="2800" dirty="0"/>
          </a:p>
          <a:p>
            <a:pPr lvl="1"/>
            <a:r>
              <a:rPr lang="en-US" sz="2400" dirty="0"/>
              <a:t>As directed by the facilitator for learning </a:t>
            </a:r>
            <a:r>
              <a:rPr lang="en-US" sz="2400" dirty="0" smtClean="0"/>
              <a:t>purposes ONLY</a:t>
            </a:r>
          </a:p>
          <a:p>
            <a:pPr lvl="1"/>
            <a:r>
              <a:rPr lang="en-US" sz="2400" dirty="0" smtClean="0"/>
              <a:t>No phones use (texting, web browsing, etc.) in class and lab, or at </a:t>
            </a:r>
            <a:r>
              <a:rPr lang="en-US" sz="2400" dirty="0" smtClean="0"/>
              <a:t>clinical</a:t>
            </a:r>
            <a:endParaRPr lang="en-US" sz="2400" dirty="0" smtClean="0"/>
          </a:p>
          <a:p>
            <a:pPr lvl="1"/>
            <a:r>
              <a:rPr lang="en-US" sz="2400" dirty="0" smtClean="0"/>
              <a:t>Use of a phone during clinical will result in immediate dismissal as directed by the clinical </a:t>
            </a:r>
            <a:r>
              <a:rPr lang="en-US" sz="2400" dirty="0" smtClean="0"/>
              <a:t>facility</a:t>
            </a:r>
            <a:endParaRPr lang="en-US" sz="2400" dirty="0" smtClean="0"/>
          </a:p>
          <a:p>
            <a:pPr lvl="1"/>
            <a:r>
              <a:rPr lang="en-US" sz="2400" dirty="0" smtClean="0"/>
              <a:t>Loss of privileges to use a </a:t>
            </a:r>
            <a:r>
              <a:rPr lang="en-US" sz="2400" dirty="0" smtClean="0"/>
              <a:t>computer in class </a:t>
            </a:r>
            <a:r>
              <a:rPr lang="en-US" sz="2400" dirty="0" smtClean="0"/>
              <a:t>if it becomes disruptive or distracting to other students</a:t>
            </a:r>
          </a:p>
          <a:p>
            <a:pPr lvl="1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/>
          <a:lstStyle/>
          <a:p>
            <a:pPr lvl="0">
              <a:buClr>
                <a:srgbClr val="4F81BD"/>
              </a:buClr>
            </a:pPr>
            <a:r>
              <a:rPr lang="en-US" dirty="0">
                <a:solidFill>
                  <a:srgbClr val="0B1A2E"/>
                </a:solidFill>
              </a:rPr>
              <a:t>Social Networking</a:t>
            </a:r>
          </a:p>
          <a:p>
            <a:pPr lvl="1">
              <a:buClr>
                <a:srgbClr val="4F81BD"/>
              </a:buClr>
            </a:pPr>
            <a:r>
              <a:rPr lang="en-US" sz="2400" dirty="0">
                <a:solidFill>
                  <a:srgbClr val="0B1A2E"/>
                </a:solidFill>
              </a:rPr>
              <a:t>HIPAA</a:t>
            </a:r>
          </a:p>
          <a:p>
            <a:pPr lvl="1">
              <a:buClr>
                <a:srgbClr val="4F81BD"/>
              </a:buClr>
            </a:pPr>
            <a:r>
              <a:rPr lang="en-US" sz="2400" dirty="0">
                <a:solidFill>
                  <a:srgbClr val="0B1A2E"/>
                </a:solidFill>
              </a:rPr>
              <a:t>Board of Nursing  July 2012</a:t>
            </a:r>
          </a:p>
          <a:p>
            <a:pPr lvl="0">
              <a:buClr>
                <a:srgbClr val="4F81BD"/>
              </a:buClr>
            </a:pPr>
            <a:r>
              <a:rPr lang="en-US" dirty="0">
                <a:solidFill>
                  <a:srgbClr val="0B1A2E"/>
                </a:solidFill>
              </a:rPr>
              <a:t>Electronic Communication</a:t>
            </a:r>
          </a:p>
          <a:p>
            <a:pPr lvl="1">
              <a:buClr>
                <a:srgbClr val="4F81BD"/>
              </a:buClr>
            </a:pPr>
            <a:r>
              <a:rPr lang="en-US" sz="2400" dirty="0">
                <a:solidFill>
                  <a:srgbClr val="0B1A2E"/>
                </a:solidFill>
              </a:rPr>
              <a:t>Guidelines</a:t>
            </a:r>
          </a:p>
          <a:p>
            <a:pPr lvl="1">
              <a:buClr>
                <a:srgbClr val="4F81BD"/>
              </a:buClr>
            </a:pPr>
            <a:r>
              <a:rPr lang="en-US" sz="2400" dirty="0">
                <a:solidFill>
                  <a:srgbClr val="0B1A2E"/>
                </a:solidFill>
              </a:rPr>
              <a:t>Privacy</a:t>
            </a:r>
          </a:p>
          <a:p>
            <a:pPr lvl="0">
              <a:buClr>
                <a:srgbClr val="4F81BD"/>
              </a:buClr>
            </a:pPr>
            <a:r>
              <a:rPr lang="en-US" dirty="0">
                <a:solidFill>
                  <a:srgbClr val="0B1A2E"/>
                </a:solidFill>
              </a:rPr>
              <a:t>Acceptable Use – Internet</a:t>
            </a:r>
          </a:p>
          <a:p>
            <a:pPr lvl="1">
              <a:buClr>
                <a:srgbClr val="4F81BD"/>
              </a:buClr>
            </a:pPr>
            <a:r>
              <a:rPr lang="en-US" sz="2400" dirty="0">
                <a:solidFill>
                  <a:srgbClr val="0B1A2E"/>
                </a:solidFill>
              </a:rPr>
              <a:t>UCT network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23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Classroom Decorum</a:t>
            </a:r>
          </a:p>
          <a:p>
            <a:pPr lvl="1"/>
            <a:r>
              <a:rPr lang="en-US" sz="2400" dirty="0" smtClean="0"/>
              <a:t>Ready to Go</a:t>
            </a:r>
          </a:p>
          <a:p>
            <a:pPr lvl="1"/>
            <a:r>
              <a:rPr lang="en-US" sz="2400" dirty="0" smtClean="0"/>
              <a:t>Wait to be dismissed</a:t>
            </a:r>
          </a:p>
          <a:p>
            <a:pPr lvl="1"/>
            <a:r>
              <a:rPr lang="en-US" sz="2400" dirty="0" smtClean="0"/>
              <a:t>Talking</a:t>
            </a:r>
          </a:p>
          <a:p>
            <a:pPr lvl="1"/>
            <a:r>
              <a:rPr lang="en-US" sz="2400" dirty="0" smtClean="0"/>
              <a:t>Appropriate questions</a:t>
            </a:r>
          </a:p>
          <a:p>
            <a:pPr lvl="1"/>
            <a:r>
              <a:rPr lang="en-US" sz="2400" dirty="0" smtClean="0"/>
              <a:t>Arguing</a:t>
            </a:r>
          </a:p>
          <a:p>
            <a:pPr lvl="1"/>
            <a:r>
              <a:rPr lang="en-US" sz="2400" dirty="0" smtClean="0"/>
              <a:t>Distracting behaviors</a:t>
            </a:r>
          </a:p>
          <a:p>
            <a:pPr lvl="1"/>
            <a:r>
              <a:rPr lang="en-US" sz="2400" dirty="0" smtClean="0"/>
              <a:t>Sleeping</a:t>
            </a:r>
          </a:p>
          <a:p>
            <a:pPr lvl="1"/>
            <a:r>
              <a:rPr lang="en-US" sz="2400" dirty="0" smtClean="0"/>
              <a:t>Classroom policies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/>
          <a:lstStyle/>
          <a:p>
            <a:r>
              <a:rPr lang="en-US" sz="2800" dirty="0" smtClean="0"/>
              <a:t>Environmental Management</a:t>
            </a:r>
          </a:p>
          <a:p>
            <a:pPr lvl="1"/>
            <a:r>
              <a:rPr lang="en-US" sz="2400" dirty="0" smtClean="0"/>
              <a:t>Temperatures – dress accordingly</a:t>
            </a:r>
          </a:p>
          <a:p>
            <a:pPr lvl="1"/>
            <a:r>
              <a:rPr lang="en-US" sz="2400" dirty="0" smtClean="0"/>
              <a:t>Fragrance</a:t>
            </a:r>
          </a:p>
          <a:p>
            <a:pPr lvl="1"/>
            <a:r>
              <a:rPr lang="en-US" sz="2400" dirty="0" smtClean="0"/>
              <a:t>Food and beverages</a:t>
            </a:r>
          </a:p>
          <a:p>
            <a:pPr lvl="1"/>
            <a:r>
              <a:rPr lang="en-US" sz="2400" dirty="0" smtClean="0"/>
              <a:t>UCT and Program property</a:t>
            </a:r>
          </a:p>
          <a:p>
            <a:pPr lvl="1"/>
            <a:r>
              <a:rPr lang="en-US" sz="2400" dirty="0" smtClean="0"/>
              <a:t>‘Police’ your area at the end of class and lab</a:t>
            </a:r>
          </a:p>
          <a:p>
            <a:pPr lvl="1"/>
            <a:r>
              <a:rPr lang="en-US" sz="2400" dirty="0" smtClean="0"/>
              <a:t>Recycle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Dress Code</a:t>
            </a:r>
          </a:p>
          <a:p>
            <a:pPr lvl="1"/>
            <a:r>
              <a:rPr lang="en-US" sz="2400" dirty="0" smtClean="0"/>
              <a:t>Photo ID on campus at all times</a:t>
            </a:r>
          </a:p>
          <a:p>
            <a:pPr lvl="1"/>
            <a:r>
              <a:rPr lang="en-US" sz="2400" dirty="0" smtClean="0"/>
              <a:t>Appropriate to the learning environment</a:t>
            </a:r>
          </a:p>
          <a:p>
            <a:pPr lvl="1"/>
            <a:r>
              <a:rPr lang="en-US" sz="2400" dirty="0" smtClean="0"/>
              <a:t>NO hats during exams or while in student uniform</a:t>
            </a:r>
          </a:p>
          <a:p>
            <a:r>
              <a:rPr lang="en-US" sz="2800" dirty="0" smtClean="0"/>
              <a:t>Student Uniform </a:t>
            </a:r>
          </a:p>
          <a:p>
            <a:pPr lvl="1"/>
            <a:r>
              <a:rPr lang="en-US" sz="2400" dirty="0" smtClean="0"/>
              <a:t>Navy blue with name embroidered</a:t>
            </a:r>
          </a:p>
          <a:p>
            <a:pPr lvl="1"/>
            <a:r>
              <a:rPr lang="en-US" sz="2400" dirty="0" smtClean="0"/>
              <a:t>Vendor &gt; Regency Uniforms, Hyannis</a:t>
            </a:r>
          </a:p>
          <a:p>
            <a:r>
              <a:rPr lang="en-US" sz="2600" dirty="0" smtClean="0"/>
              <a:t>Equipment is purchased via &gt;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www.webmedbooks.com/ucct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/>
          <a:lstStyle/>
          <a:p>
            <a:r>
              <a:rPr lang="en-US" sz="2800" dirty="0" smtClean="0"/>
              <a:t>Medical Clearance</a:t>
            </a:r>
          </a:p>
          <a:p>
            <a:pPr lvl="1"/>
            <a:r>
              <a:rPr lang="en-US" sz="2400" dirty="0" smtClean="0"/>
              <a:t>Hospitalization</a:t>
            </a:r>
          </a:p>
          <a:p>
            <a:pPr lvl="1"/>
            <a:r>
              <a:rPr lang="en-US" sz="2400" dirty="0" smtClean="0"/>
              <a:t>Change in health status</a:t>
            </a:r>
          </a:p>
          <a:p>
            <a:r>
              <a:rPr lang="en-US" sz="2800" dirty="0" smtClean="0"/>
              <a:t>Last Day to Withdraw</a:t>
            </a:r>
          </a:p>
          <a:p>
            <a:pPr lvl="1"/>
            <a:r>
              <a:rPr lang="en-US" sz="2400" dirty="0" smtClean="0"/>
              <a:t>See each course syllabus for the specific date</a:t>
            </a:r>
          </a:p>
          <a:p>
            <a:r>
              <a:rPr lang="en-US" sz="2800" dirty="0" smtClean="0"/>
              <a:t>Program Withdrawal</a:t>
            </a:r>
          </a:p>
          <a:p>
            <a:pPr lvl="1"/>
            <a:r>
              <a:rPr lang="en-US" sz="2400" dirty="0" smtClean="0"/>
              <a:t>Financial Aid impacted &gt; Return of Title IV</a:t>
            </a:r>
          </a:p>
          <a:p>
            <a:pPr lvl="1"/>
            <a:r>
              <a:rPr lang="en-US" sz="2400" dirty="0" smtClean="0"/>
              <a:t>Readmission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814733" cy="3840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Electronic Mail throughout the summer</a:t>
            </a:r>
          </a:p>
          <a:p>
            <a:r>
              <a:rPr lang="en-US" sz="2800" dirty="0" smtClean="0"/>
              <a:t>Immediately notify Nancy of any changes</a:t>
            </a:r>
          </a:p>
          <a:p>
            <a:pPr lvl="1"/>
            <a:r>
              <a:rPr lang="en-US" sz="2400" dirty="0" smtClean="0"/>
              <a:t>Name</a:t>
            </a:r>
          </a:p>
          <a:p>
            <a:pPr lvl="1"/>
            <a:r>
              <a:rPr lang="en-US" sz="2400" dirty="0" smtClean="0"/>
              <a:t>Address</a:t>
            </a:r>
          </a:p>
          <a:p>
            <a:pPr lvl="1"/>
            <a:r>
              <a:rPr lang="en-US" sz="2400" dirty="0" smtClean="0"/>
              <a:t>Phone number</a:t>
            </a:r>
          </a:p>
          <a:p>
            <a:pPr lvl="1"/>
            <a:r>
              <a:rPr lang="en-US" sz="2400" dirty="0" smtClean="0"/>
              <a:t>Emergency contact</a:t>
            </a:r>
          </a:p>
          <a:p>
            <a:r>
              <a:rPr lang="en-US" sz="2800" dirty="0" smtClean="0"/>
              <a:t>A UCT “gmail” address has been created for each student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Termination</a:t>
            </a:r>
          </a:p>
          <a:p>
            <a:pPr lvl="1"/>
            <a:r>
              <a:rPr lang="en-US" sz="2400" dirty="0" smtClean="0"/>
              <a:t>Breach of confidentiality</a:t>
            </a:r>
          </a:p>
          <a:p>
            <a:pPr lvl="1"/>
            <a:r>
              <a:rPr lang="en-US" sz="2400" dirty="0" smtClean="0"/>
              <a:t>Unsafe clinical practice </a:t>
            </a:r>
          </a:p>
          <a:p>
            <a:pPr lvl="1"/>
            <a:r>
              <a:rPr lang="en-US" sz="2400" dirty="0" smtClean="0"/>
              <a:t>Dishonesty/lack of integrity</a:t>
            </a:r>
          </a:p>
          <a:p>
            <a:pPr lvl="1"/>
            <a:r>
              <a:rPr lang="en-US" sz="2400" dirty="0" smtClean="0"/>
              <a:t>Refusal to care for a patient/client</a:t>
            </a:r>
          </a:p>
          <a:p>
            <a:pPr lvl="1"/>
            <a:r>
              <a:rPr lang="en-US" sz="2400" dirty="0" smtClean="0"/>
              <a:t>Unethical/Unprofessional/Illegal conduct</a:t>
            </a:r>
          </a:p>
          <a:p>
            <a:pPr lvl="1"/>
            <a:r>
              <a:rPr lang="en-US" sz="2400" dirty="0" smtClean="0"/>
              <a:t>Policy violation</a:t>
            </a:r>
          </a:p>
          <a:p>
            <a:pPr lvl="1"/>
            <a:r>
              <a:rPr lang="en-US" sz="2400" dirty="0" smtClean="0"/>
              <a:t>Threatening behavior/Harassment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/>
          <a:lstStyle/>
          <a:p>
            <a:r>
              <a:rPr lang="en-US" sz="2800" dirty="0"/>
              <a:t>Tobacco </a:t>
            </a:r>
            <a:r>
              <a:rPr lang="en-US" sz="2800" dirty="0" smtClean="0"/>
              <a:t>Use</a:t>
            </a:r>
          </a:p>
          <a:p>
            <a:pPr lvl="1"/>
            <a:r>
              <a:rPr lang="en-US" sz="2400" dirty="0" smtClean="0"/>
              <a:t>Prohibited on school grounds, including in vehicle</a:t>
            </a:r>
            <a:endParaRPr lang="en-US" sz="2400" dirty="0"/>
          </a:p>
          <a:p>
            <a:r>
              <a:rPr lang="en-US" sz="2800" dirty="0"/>
              <a:t>Drug/Alcohol </a:t>
            </a:r>
            <a:r>
              <a:rPr lang="en-US" sz="2800" dirty="0" smtClean="0"/>
              <a:t>Policy</a:t>
            </a:r>
            <a:endParaRPr lang="en-US" sz="2800" dirty="0"/>
          </a:p>
          <a:p>
            <a:pPr lvl="1"/>
            <a:r>
              <a:rPr lang="en-US" sz="2400" dirty="0" smtClean="0"/>
              <a:t>Impairment presents a treat to safety</a:t>
            </a:r>
          </a:p>
          <a:p>
            <a:pPr lvl="1"/>
            <a:r>
              <a:rPr lang="en-US" sz="2400" dirty="0" smtClean="0"/>
              <a:t>Reasonable suspicion</a:t>
            </a:r>
          </a:p>
          <a:p>
            <a:pPr lvl="1"/>
            <a:r>
              <a:rPr lang="en-US" sz="2400" dirty="0" smtClean="0"/>
              <a:t>Prescription medications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building is a secure locked building</a:t>
            </a:r>
          </a:p>
          <a:p>
            <a:r>
              <a:rPr lang="en-US" sz="2800" dirty="0" smtClean="0"/>
              <a:t>Students will be allowed entrance at specified time throughout the day or evening by use of a key fob [cost is approximately $5.00)</a:t>
            </a:r>
          </a:p>
          <a:p>
            <a:r>
              <a:rPr lang="en-US" sz="2800" dirty="0" smtClean="0"/>
              <a:t>Late arrivers or lost fobs will need to be ‘buzzed in’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SAVE money</a:t>
            </a:r>
          </a:p>
          <a:p>
            <a:r>
              <a:rPr lang="en-US" sz="2800" dirty="0" smtClean="0"/>
              <a:t>Medical Terminology </a:t>
            </a:r>
          </a:p>
          <a:p>
            <a:r>
              <a:rPr lang="en-US" sz="2800" dirty="0" smtClean="0"/>
              <a:t>Kahn Academy</a:t>
            </a:r>
          </a:p>
          <a:p>
            <a:pPr lvl="1"/>
            <a:r>
              <a:rPr lang="en-US" sz="2400" dirty="0" smtClean="0"/>
              <a:t>Human anatomy and </a:t>
            </a:r>
            <a:r>
              <a:rPr lang="en-US" sz="2400" dirty="0" smtClean="0"/>
              <a:t>physiology</a:t>
            </a:r>
          </a:p>
          <a:p>
            <a:r>
              <a:rPr lang="en-US" sz="2800" dirty="0" err="1" smtClean="0"/>
              <a:t>MedCom</a:t>
            </a:r>
            <a:r>
              <a:rPr lang="en-US" sz="2800" dirty="0" smtClean="0"/>
              <a:t> T3 Online Learning</a:t>
            </a:r>
          </a:p>
          <a:p>
            <a:r>
              <a:rPr lang="en-US" sz="2800" dirty="0" smtClean="0"/>
              <a:t>Get </a:t>
            </a:r>
            <a:r>
              <a:rPr lang="en-US" sz="2800" dirty="0" smtClean="0"/>
              <a:t>organized – establish a place to study</a:t>
            </a:r>
          </a:p>
          <a:p>
            <a:r>
              <a:rPr lang="en-US" sz="2800" dirty="0" smtClean="0"/>
              <a:t>Plan study time and add to the calendar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4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/>
          <a:lstStyle/>
          <a:p>
            <a:r>
              <a:rPr lang="en-US" dirty="0" smtClean="0"/>
              <a:t>Student factors</a:t>
            </a:r>
          </a:p>
          <a:p>
            <a:pPr lvl="1"/>
            <a:r>
              <a:rPr lang="en-US" sz="2400" dirty="0" smtClean="0"/>
              <a:t>Not prepared for the rigors of the nursing program</a:t>
            </a:r>
          </a:p>
          <a:p>
            <a:pPr lvl="1"/>
            <a:r>
              <a:rPr lang="en-US" sz="2400" dirty="0" smtClean="0"/>
              <a:t>Employment of 20 hours or more</a:t>
            </a:r>
          </a:p>
          <a:p>
            <a:pPr lvl="1"/>
            <a:r>
              <a:rPr lang="en-US" sz="2400" dirty="0" smtClean="0"/>
              <a:t>Family responsibilities in addition to nursing studies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Board of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360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738533" cy="3687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 here on time</a:t>
            </a:r>
          </a:p>
          <a:p>
            <a:r>
              <a:rPr lang="en-US" sz="2800" dirty="0" smtClean="0"/>
              <a:t>Read before each class (Do NOT highlight – yet)</a:t>
            </a:r>
          </a:p>
          <a:p>
            <a:r>
              <a:rPr lang="en-US" sz="2800" dirty="0" smtClean="0"/>
              <a:t>Bring textbooks to class</a:t>
            </a:r>
          </a:p>
          <a:p>
            <a:r>
              <a:rPr lang="en-US" sz="2800" dirty="0" smtClean="0"/>
              <a:t>Review notes after every class</a:t>
            </a:r>
          </a:p>
          <a:p>
            <a:r>
              <a:rPr lang="en-US" sz="2800" dirty="0" smtClean="0"/>
              <a:t>Read again</a:t>
            </a:r>
          </a:p>
          <a:p>
            <a:r>
              <a:rPr lang="en-US" sz="2800" b="1" dirty="0" smtClean="0"/>
              <a:t>Keep-up not catch-up!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DavisEDGE</a:t>
            </a:r>
            <a:r>
              <a:rPr lang="en-US" sz="2800" dirty="0"/>
              <a:t> Orientation Assignment</a:t>
            </a:r>
          </a:p>
          <a:p>
            <a:r>
              <a:rPr lang="en-US" sz="2800" dirty="0" smtClean="0"/>
              <a:t>Project </a:t>
            </a:r>
            <a:r>
              <a:rPr lang="en-US" sz="2800" dirty="0" smtClean="0"/>
              <a:t>Implicit® </a:t>
            </a:r>
            <a:endParaRPr lang="en-US" sz="2800" dirty="0" smtClean="0"/>
          </a:p>
          <a:p>
            <a:r>
              <a:rPr lang="en-US" sz="2800" dirty="0" err="1" smtClean="0"/>
              <a:t>MedCom</a:t>
            </a:r>
            <a:r>
              <a:rPr lang="en-US" sz="2800" dirty="0" smtClean="0"/>
              <a:t> T3 </a:t>
            </a:r>
            <a:r>
              <a:rPr lang="en-US" sz="2800" dirty="0"/>
              <a:t>Assignment </a:t>
            </a:r>
          </a:p>
          <a:p>
            <a:r>
              <a:rPr lang="en-US" sz="2800" dirty="0"/>
              <a:t>Davis’ Drug Guide Scavenger </a:t>
            </a:r>
            <a:r>
              <a:rPr lang="en-US" sz="2800" dirty="0" smtClean="0"/>
              <a:t>Hunt</a:t>
            </a:r>
            <a:endParaRPr lang="en-US" sz="2800" dirty="0" smtClean="0"/>
          </a:p>
          <a:p>
            <a:r>
              <a:rPr lang="en-US" sz="2800" dirty="0" smtClean="0"/>
              <a:t>Shadow Health Student Orientation Webinar</a:t>
            </a:r>
          </a:p>
          <a:p>
            <a:pPr lvl="1"/>
            <a:r>
              <a:rPr lang="en-US" sz="2600" dirty="0" smtClean="0"/>
              <a:t>Link is provided on the web site</a:t>
            </a:r>
          </a:p>
          <a:p>
            <a:r>
              <a:rPr lang="en-US" sz="2800" dirty="0" smtClean="0"/>
              <a:t>CINAHL </a:t>
            </a:r>
            <a:r>
              <a:rPr lang="en-US" sz="2800" dirty="0"/>
              <a:t>[to be announced</a:t>
            </a:r>
            <a:r>
              <a:rPr lang="en-US" sz="2800" dirty="0" smtClean="0"/>
              <a:t>]</a:t>
            </a:r>
            <a:endParaRPr lang="en-US" sz="2800" dirty="0" smtClean="0"/>
          </a:p>
          <a:p>
            <a:r>
              <a:rPr lang="en-US" sz="2800" dirty="0" smtClean="0"/>
              <a:t>Centralized </a:t>
            </a:r>
            <a:r>
              <a:rPr lang="en-US" sz="2800" dirty="0"/>
              <a:t>Clinical Placement Student Orientation (AFTER August 1</a:t>
            </a:r>
            <a:r>
              <a:rPr lang="en-US" sz="2800" baseline="30000" dirty="0"/>
              <a:t>st</a:t>
            </a:r>
            <a:r>
              <a:rPr lang="en-US" sz="2800" dirty="0"/>
              <a:t>!)</a:t>
            </a:r>
          </a:p>
          <a:p>
            <a:pPr lvl="1"/>
            <a:r>
              <a:rPr lang="en-US" sz="2600" dirty="0"/>
              <a:t>Cape Cod Healthcare Core Mandatories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4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TO BE COMPLETED TODAY</a:t>
            </a:r>
          </a:p>
          <a:p>
            <a:pPr lvl="1"/>
            <a:r>
              <a:rPr lang="en-US" sz="2800" dirty="0" smtClean="0"/>
              <a:t>Student Information Sheet</a:t>
            </a:r>
          </a:p>
          <a:p>
            <a:pPr lvl="1"/>
            <a:r>
              <a:rPr lang="en-US" sz="2800" dirty="0" smtClean="0"/>
              <a:t>Student Vehicle Parking Permit Application</a:t>
            </a:r>
          </a:p>
          <a:p>
            <a:pPr lvl="1"/>
            <a:r>
              <a:rPr lang="en-US" sz="2800" dirty="0"/>
              <a:t>Statistical Information for the DOE</a:t>
            </a:r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662333" cy="4144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Due </a:t>
            </a:r>
            <a:r>
              <a:rPr lang="en-US" sz="2800" dirty="0" smtClean="0"/>
              <a:t>July </a:t>
            </a:r>
            <a:r>
              <a:rPr lang="en-US" sz="2800" dirty="0" smtClean="0"/>
              <a:t>30, </a:t>
            </a:r>
            <a:r>
              <a:rPr lang="en-US" sz="2800" dirty="0" smtClean="0"/>
              <a:t>2018 </a:t>
            </a:r>
            <a:r>
              <a:rPr lang="en-US" sz="2800" dirty="0" smtClean="0"/>
              <a:t>[July 27, 2018]</a:t>
            </a:r>
            <a:endParaRPr lang="en-US" sz="2800" dirty="0" smtClean="0"/>
          </a:p>
          <a:p>
            <a:pPr lvl="1"/>
            <a:r>
              <a:rPr lang="en-US" sz="2800" dirty="0" smtClean="0"/>
              <a:t>Health Clearance </a:t>
            </a:r>
          </a:p>
          <a:p>
            <a:pPr lvl="1"/>
            <a:r>
              <a:rPr lang="en-US" sz="2800" dirty="0" smtClean="0"/>
              <a:t>Immunizations &gt;TB Screening is date sensitive                                       [Except the influenza vaccine</a:t>
            </a:r>
            <a:r>
              <a:rPr lang="en-US" sz="2800" dirty="0" smtClean="0"/>
              <a:t>]</a:t>
            </a:r>
          </a:p>
          <a:p>
            <a:pPr lvl="1"/>
            <a:r>
              <a:rPr lang="en-US" sz="2800" dirty="0" smtClean="0"/>
              <a:t>If not complete and received on or before July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admission will be withdrawn and seat awarded to a wait list student </a:t>
            </a:r>
            <a:endParaRPr lang="en-US" sz="2800" dirty="0" smtClean="0"/>
          </a:p>
          <a:p>
            <a:r>
              <a:rPr lang="en-US" sz="2800" dirty="0" smtClean="0"/>
              <a:t>Due Monday August 13, 2018</a:t>
            </a:r>
            <a:endParaRPr lang="en-US" sz="2800" dirty="0" smtClean="0"/>
          </a:p>
          <a:p>
            <a:pPr lvl="1"/>
            <a:r>
              <a:rPr lang="en-US" sz="2800" dirty="0" smtClean="0"/>
              <a:t>Tuition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Uniform </a:t>
            </a:r>
            <a:r>
              <a:rPr lang="en-US" sz="2800" dirty="0"/>
              <a:t>Vendor Information</a:t>
            </a:r>
          </a:p>
          <a:p>
            <a:r>
              <a:rPr lang="en-US" sz="2800" dirty="0" smtClean="0"/>
              <a:t>Required Equipment</a:t>
            </a:r>
          </a:p>
          <a:p>
            <a:r>
              <a:rPr lang="en-US" sz="2800" dirty="0" err="1" smtClean="0"/>
              <a:t>DavisEDGE</a:t>
            </a:r>
            <a:r>
              <a:rPr lang="en-US" sz="2800" dirty="0" smtClean="0"/>
              <a:t> </a:t>
            </a:r>
            <a:r>
              <a:rPr lang="en-US" sz="2800" dirty="0"/>
              <a:t>for LPN/LVN Fundamentals Assignment</a:t>
            </a:r>
          </a:p>
          <a:p>
            <a:r>
              <a:rPr lang="en-US" sz="2800" dirty="0"/>
              <a:t>PROJECT IMPLICIT</a:t>
            </a:r>
          </a:p>
          <a:p>
            <a:r>
              <a:rPr lang="en-US" sz="2800" dirty="0" err="1" smtClean="0"/>
              <a:t>MedCom</a:t>
            </a:r>
            <a:r>
              <a:rPr lang="en-US" sz="2800" dirty="0" smtClean="0"/>
              <a:t> T3 Online Education</a:t>
            </a:r>
          </a:p>
          <a:p>
            <a:r>
              <a:rPr lang="en-US" sz="2800" dirty="0"/>
              <a:t>Davis’s Drug Guide Scavenger </a:t>
            </a:r>
            <a:r>
              <a:rPr lang="en-US" sz="2800" dirty="0" smtClean="0"/>
              <a:t>Hunt</a:t>
            </a:r>
            <a:endParaRPr lang="en-US" sz="2800" dirty="0" smtClean="0"/>
          </a:p>
          <a:p>
            <a:r>
              <a:rPr lang="en-US" sz="2800" dirty="0" smtClean="0"/>
              <a:t>Shadow </a:t>
            </a:r>
            <a:r>
              <a:rPr lang="en-US" sz="2800" dirty="0" smtClean="0"/>
              <a:t>Health System Requirements</a:t>
            </a:r>
          </a:p>
          <a:p>
            <a:r>
              <a:rPr lang="en-US" sz="2800" dirty="0" smtClean="0"/>
              <a:t>Shadow </a:t>
            </a:r>
            <a:r>
              <a:rPr lang="en-US" sz="2800" dirty="0" smtClean="0"/>
              <a:t>Health Student Orientation </a:t>
            </a:r>
            <a:r>
              <a:rPr lang="en-US" sz="2800" dirty="0" smtClean="0"/>
              <a:t>Webinar</a:t>
            </a:r>
          </a:p>
          <a:p>
            <a:r>
              <a:rPr lang="en-US" sz="2800" dirty="0"/>
              <a:t>Centralized Online Orientation  Program [after August 1</a:t>
            </a:r>
            <a:r>
              <a:rPr lang="en-US" sz="2800" baseline="30000" dirty="0"/>
              <a:t>st</a:t>
            </a:r>
            <a:r>
              <a:rPr lang="en-US" sz="2800" dirty="0"/>
              <a:t>]</a:t>
            </a:r>
          </a:p>
          <a:p>
            <a:r>
              <a:rPr lang="en-US" sz="2800" dirty="0" smtClean="0"/>
              <a:t>CALENDAR</a:t>
            </a:r>
          </a:p>
          <a:p>
            <a:r>
              <a:rPr lang="en-US" sz="2800" dirty="0" smtClean="0"/>
              <a:t>TEXTBOOKS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Essential to your success in the Program</a:t>
            </a:r>
          </a:p>
          <a:p>
            <a:r>
              <a:rPr lang="en-US" sz="2800" dirty="0" smtClean="0"/>
              <a:t>Complete list of texts for the program is provided</a:t>
            </a:r>
          </a:p>
          <a:p>
            <a:r>
              <a:rPr lang="en-US" sz="2800" dirty="0" smtClean="0"/>
              <a:t>Multiple vendors are providing ‘bundles’ for cost savings</a:t>
            </a:r>
          </a:p>
          <a:p>
            <a:r>
              <a:rPr lang="en-US" sz="2800" dirty="0" smtClean="0"/>
              <a:t>Assignments required for admission to class and participation in nursing skills lab (“Ticket”)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TEXTBOOKS/DAVIS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Digital Clinical Experience (DCE)</a:t>
            </a:r>
          </a:p>
          <a:p>
            <a:pPr lvl="1"/>
            <a:r>
              <a:rPr lang="en-US" sz="2800" dirty="0" smtClean="0"/>
              <a:t>Recommend System Specifications</a:t>
            </a:r>
          </a:p>
          <a:p>
            <a:r>
              <a:rPr lang="en-US" sz="2800" dirty="0" smtClean="0"/>
              <a:t>Integrated throughout the Program</a:t>
            </a:r>
          </a:p>
          <a:p>
            <a:r>
              <a:rPr lang="en-US" sz="2800" dirty="0" smtClean="0"/>
              <a:t>Variety of patients</a:t>
            </a:r>
          </a:p>
          <a:p>
            <a:pPr lvl="1"/>
            <a:r>
              <a:rPr lang="en-US" sz="2600" dirty="0" smtClean="0"/>
              <a:t>Health Assessment</a:t>
            </a:r>
          </a:p>
          <a:p>
            <a:pPr lvl="1"/>
            <a:r>
              <a:rPr lang="en-US" sz="2600" dirty="0" smtClean="0"/>
              <a:t>Pharmacology</a:t>
            </a:r>
          </a:p>
          <a:p>
            <a:r>
              <a:rPr lang="en-US" sz="2800" dirty="0" smtClean="0"/>
              <a:t>Student Orientation Webinar &gt; to be completed prior to the start of </a:t>
            </a:r>
            <a:r>
              <a:rPr lang="en-US" sz="2800" i="1" dirty="0" smtClean="0"/>
              <a:t>PN 101 Fundamentals of Nursing</a:t>
            </a:r>
            <a:endParaRPr lang="en-US" sz="2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62200"/>
            <a:ext cx="7408333" cy="3450696"/>
          </a:xfrm>
        </p:spPr>
        <p:txBody>
          <a:bodyPr/>
          <a:lstStyle/>
          <a:p>
            <a:r>
              <a:rPr lang="en-US" sz="3200" dirty="0" smtClean="0"/>
              <a:t>PLAN ACCORDINGLY</a:t>
            </a:r>
          </a:p>
          <a:p>
            <a:pPr lvl="1"/>
            <a:r>
              <a:rPr lang="en-US" sz="2800" dirty="0" smtClean="0"/>
              <a:t>Do NOT make appointments during scheduled class, lab, or clinical time</a:t>
            </a:r>
          </a:p>
          <a:p>
            <a:pPr lvl="1"/>
            <a:r>
              <a:rPr lang="en-US" sz="2800" dirty="0" smtClean="0"/>
              <a:t>Extra-help</a:t>
            </a:r>
          </a:p>
          <a:p>
            <a:pPr lvl="2"/>
            <a:r>
              <a:rPr lang="en-US" sz="2400" dirty="0" smtClean="0"/>
              <a:t>Facilitators are available before and/or after class</a:t>
            </a:r>
          </a:p>
          <a:p>
            <a:pPr lvl="2"/>
            <a:r>
              <a:rPr lang="en-US" sz="2400" dirty="0" smtClean="0"/>
              <a:t>Plan to arrive early and/or remain late on class days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2">
      <a:dk1>
        <a:sysClr val="windowText" lastClr="000000"/>
      </a:dk1>
      <a:lt1>
        <a:sysClr val="window" lastClr="FFFFFF"/>
      </a:lt1>
      <a:dk2>
        <a:srgbClr val="0B1A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705</TotalTime>
  <Words>1194</Words>
  <Application>Microsoft Office PowerPoint</Application>
  <PresentationFormat>On-screen Show (4:3)</PresentationFormat>
  <Paragraphs>252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Waveform</vt:lpstr>
      <vt:lpstr>UPPER CAPE COD REGIONAL TECHNICAL SCHOOL  PRACTICAL NURSE PROGRAM</vt:lpstr>
      <vt:lpstr>WELCOME</vt:lpstr>
      <vt:lpstr>COMMUNICATION</vt:lpstr>
      <vt:lpstr>FORMS</vt:lpstr>
      <vt:lpstr>REQUIREMENTS</vt:lpstr>
      <vt:lpstr>HANDOUTS</vt:lpstr>
      <vt:lpstr>TEXTBOOKS/DAVIS EDGE</vt:lpstr>
      <vt:lpstr>SHADOW HEALTH</vt:lpstr>
      <vt:lpstr>CALENDAR</vt:lpstr>
      <vt:lpstr>DRUG SCREENING</vt:lpstr>
      <vt:lpstr>HANDBOOK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POLICIES</vt:lpstr>
      <vt:lpstr>BUILDING SECURITY</vt:lpstr>
      <vt:lpstr>SUMMER PREPARATION</vt:lpstr>
      <vt:lpstr>MA Board of Nursing</vt:lpstr>
      <vt:lpstr>PLANNING FOR SUCCESS</vt:lpstr>
      <vt:lpstr>Summer Assignments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CAPE COD REGIONAL TECHNICAL SCHOOL  PRACTICAL NURSE PROGRAM</dc:title>
  <dc:creator>Judith P.. Pelletier</dc:creator>
  <cp:lastModifiedBy>Judith P. Pelletier</cp:lastModifiedBy>
  <cp:revision>61</cp:revision>
  <cp:lastPrinted>2018-06-04T12:55:44Z</cp:lastPrinted>
  <dcterms:created xsi:type="dcterms:W3CDTF">2006-08-16T00:00:00Z</dcterms:created>
  <dcterms:modified xsi:type="dcterms:W3CDTF">2018-06-04T12:56:07Z</dcterms:modified>
</cp:coreProperties>
</file>